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17"/>
  </p:notesMasterIdLst>
  <p:handoutMasterIdLst>
    <p:handoutMasterId r:id="rId18"/>
  </p:handoutMasterIdLst>
  <p:sldIdLst>
    <p:sldId id="358" r:id="rId2"/>
    <p:sldId id="459" r:id="rId3"/>
    <p:sldId id="461" r:id="rId4"/>
    <p:sldId id="474" r:id="rId5"/>
    <p:sldId id="467" r:id="rId6"/>
    <p:sldId id="463" r:id="rId7"/>
    <p:sldId id="472" r:id="rId8"/>
    <p:sldId id="465" r:id="rId9"/>
    <p:sldId id="464" r:id="rId10"/>
    <p:sldId id="466" r:id="rId11"/>
    <p:sldId id="473" r:id="rId12"/>
    <p:sldId id="468" r:id="rId13"/>
    <p:sldId id="470" r:id="rId14"/>
    <p:sldId id="469" r:id="rId15"/>
    <p:sldId id="371" r:id="rId1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ebh Reynolds" initials="MR" lastIdx="2" clrIdx="0">
    <p:extLst>
      <p:ext uri="{19B8F6BF-5375-455C-9EA6-DF929625EA0E}">
        <p15:presenceInfo xmlns:p15="http://schemas.microsoft.com/office/powerpoint/2012/main" userId="S-1-5-21-3741593784-2899681647-1123851950-1580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399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Staffing Levels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A98-462E-8F59-74D5ECF5065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A98-462E-8F59-74D5ECF5065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A98-462E-8F59-74D5ECF5065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Sheet1!$A$7:$A$9</c:f>
              <c:strCache>
                <c:ptCount val="3"/>
                <c:pt idx="0">
                  <c:v>Filled Posts - 15.1</c:v>
                </c:pt>
                <c:pt idx="1">
                  <c:v>Vacant Posts - 6.73</c:v>
                </c:pt>
                <c:pt idx="2">
                  <c:v>In Recruitment - 7.2</c:v>
                </c:pt>
              </c:strCache>
            </c:strRef>
          </c:cat>
          <c:val>
            <c:numRef>
              <c:f>Sheet1!$B$7:$B$9</c:f>
              <c:numCache>
                <c:formatCode>0.00%</c:formatCode>
                <c:ptCount val="3"/>
                <c:pt idx="0">
                  <c:v>0.64200000000000002</c:v>
                </c:pt>
                <c:pt idx="1">
                  <c:v>0.28599999999999998</c:v>
                </c:pt>
                <c:pt idx="2">
                  <c:v>7.1999999999999995E-2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A98-462E-8F59-74D5ECF5065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2497448235637205E-4"/>
          <c:y val="0.67121494364845669"/>
          <c:w val="0.36429079177602802"/>
          <c:h val="0.306336795064387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A070-4454-BBC1-85262EF2ADFD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A070-4454-BBC1-85262EF2ADFD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A070-4454-BBC1-85262EF2ADF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Sheet1!$A$1:$A$3</c:f>
              <c:strCache>
                <c:ptCount val="2"/>
                <c:pt idx="0">
                  <c:v>Active - 249</c:v>
                </c:pt>
                <c:pt idx="1">
                  <c:v>Waiting - 132</c:v>
                </c:pt>
              </c:strCache>
            </c:strRef>
          </c:cat>
          <c:val>
            <c:numRef>
              <c:f>Sheet1!$B$1:$B$3</c:f>
              <c:numCache>
                <c:formatCode>General</c:formatCode>
                <c:ptCount val="3"/>
                <c:pt idx="0">
                  <c:v>249</c:v>
                </c:pt>
                <c:pt idx="1">
                  <c:v>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070-4454-BBC1-85262EF2ADF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1.8596894138232716E-2"/>
          <c:y val="0.76446704578594338"/>
          <c:w val="0.26002843394575681"/>
          <c:h val="0.203125546806649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82" cy="496882"/>
          </a:xfrm>
          <a:prstGeom prst="rect">
            <a:avLst/>
          </a:prstGeom>
        </p:spPr>
        <p:txBody>
          <a:bodyPr vert="horz" lIns="90425" tIns="45213" rIns="90425" bIns="45213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927" y="0"/>
            <a:ext cx="2946182" cy="496882"/>
          </a:xfrm>
          <a:prstGeom prst="rect">
            <a:avLst/>
          </a:prstGeom>
        </p:spPr>
        <p:txBody>
          <a:bodyPr vert="horz" lIns="90425" tIns="45213" rIns="90425" bIns="45213" rtlCol="0"/>
          <a:lstStyle>
            <a:lvl1pPr algn="r">
              <a:defRPr sz="1200"/>
            </a:lvl1pPr>
          </a:lstStyle>
          <a:p>
            <a:fld id="{E3B719BC-6F02-438F-9B3B-2934F346E049}" type="datetimeFigureOut">
              <a:rPr lang="en-IE" smtClean="0"/>
              <a:t>09/04/2024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6"/>
            <a:ext cx="2946182" cy="496882"/>
          </a:xfrm>
          <a:prstGeom prst="rect">
            <a:avLst/>
          </a:prstGeom>
        </p:spPr>
        <p:txBody>
          <a:bodyPr vert="horz" lIns="90425" tIns="45213" rIns="90425" bIns="45213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927" y="9429756"/>
            <a:ext cx="2946182" cy="496882"/>
          </a:xfrm>
          <a:prstGeom prst="rect">
            <a:avLst/>
          </a:prstGeom>
        </p:spPr>
        <p:txBody>
          <a:bodyPr vert="horz" lIns="90425" tIns="45213" rIns="90425" bIns="45213" rtlCol="0" anchor="b"/>
          <a:lstStyle>
            <a:lvl1pPr algn="r">
              <a:defRPr sz="1200"/>
            </a:lvl1pPr>
          </a:lstStyle>
          <a:p>
            <a:fld id="{02622812-11DC-4107-A85E-0CBDC4396E1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78170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5561" tIns="47781" rIns="95561" bIns="47781" rtlCol="0"/>
          <a:lstStyle>
            <a:lvl1pPr algn="l">
              <a:defRPr sz="13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59" cy="498056"/>
          </a:xfrm>
          <a:prstGeom prst="rect">
            <a:avLst/>
          </a:prstGeom>
        </p:spPr>
        <p:txBody>
          <a:bodyPr vert="horz" lIns="95561" tIns="47781" rIns="95561" bIns="47781" rtlCol="0"/>
          <a:lstStyle>
            <a:lvl1pPr algn="r">
              <a:defRPr sz="1300"/>
            </a:lvl1pPr>
          </a:lstStyle>
          <a:p>
            <a:fld id="{BAADBD7C-21A2-47E9-9D77-D8DACDEEB2CD}" type="datetimeFigureOut">
              <a:rPr lang="en-IE" smtClean="0"/>
              <a:t>09/04/2024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1" tIns="47781" rIns="95561" bIns="47781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5561" tIns="47781" rIns="95561" bIns="4778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5561" tIns="47781" rIns="95561" bIns="47781" rtlCol="0" anchor="b"/>
          <a:lstStyle>
            <a:lvl1pPr algn="l">
              <a:defRPr sz="13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2" y="9428584"/>
            <a:ext cx="2945659" cy="498055"/>
          </a:xfrm>
          <a:prstGeom prst="rect">
            <a:avLst/>
          </a:prstGeom>
        </p:spPr>
        <p:txBody>
          <a:bodyPr vert="horz" lIns="95561" tIns="47781" rIns="95561" bIns="47781" rtlCol="0" anchor="b"/>
          <a:lstStyle>
            <a:lvl1pPr algn="r">
              <a:defRPr sz="1300"/>
            </a:lvl1pPr>
          </a:lstStyle>
          <a:p>
            <a:fld id="{4B4837B7-CF72-471F-B43D-D969FBE82A2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15893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r">
              <a:defRPr>
                <a:solidFill>
                  <a:srgbClr val="86ACC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1797" y="3886200"/>
            <a:ext cx="7008779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rgbClr val="86ACC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EFC-5638-4893-B33E-C7FDC27C472E}" type="datetimeFigureOut">
              <a:rPr lang="en-IE" smtClean="0"/>
              <a:t>09/04/2024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06805" cy="365125"/>
          </a:xfrm>
          <a:prstGeom prst="rect">
            <a:avLst/>
          </a:prstGeom>
        </p:spPr>
        <p:txBody>
          <a:bodyPr/>
          <a:lstStyle/>
          <a:p>
            <a:fld id="{1AF4F2E7-2F01-440F-9934-303D3C8F08A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7911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EFC-5638-4893-B33E-C7FDC27C472E}" type="datetimeFigureOut">
              <a:rPr lang="en-IE" smtClean="0"/>
              <a:t>09/04/2024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06805" cy="365125"/>
          </a:xfrm>
          <a:prstGeom prst="rect">
            <a:avLst/>
          </a:prstGeom>
        </p:spPr>
        <p:txBody>
          <a:bodyPr/>
          <a:lstStyle/>
          <a:p>
            <a:fld id="{1AF4F2E7-2F01-440F-9934-303D3C8F08A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79739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124745"/>
            <a:ext cx="2743200" cy="4752528"/>
          </a:xfrm>
        </p:spPr>
        <p:txBody>
          <a:bodyPr vert="eaVert"/>
          <a:lstStyle>
            <a:lvl1pPr>
              <a:defRPr>
                <a:solidFill>
                  <a:srgbClr val="86ACC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24745"/>
            <a:ext cx="8026400" cy="475252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EFC-5638-4893-B33E-C7FDC27C472E}" type="datetimeFigureOut">
              <a:rPr lang="en-IE" smtClean="0"/>
              <a:t>09/04/2024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910795" cy="365125"/>
          </a:xfrm>
          <a:prstGeom prst="rect">
            <a:avLst/>
          </a:prstGeom>
        </p:spPr>
        <p:txBody>
          <a:bodyPr/>
          <a:lstStyle/>
          <a:p>
            <a:fld id="{1AF4F2E7-2F01-440F-9934-303D3C8F08A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5718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522000"/>
            <a:ext cx="12192000" cy="33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0" tIns="45710" rIns="91420" bIns="45710" spcCol="0" rtlCol="0" anchor="ctr"/>
          <a:lstStyle/>
          <a:p>
            <a:pPr algn="ctr"/>
            <a:endParaRPr lang="en-US" sz="1800" dirty="0"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4860338" y="6020742"/>
            <a:ext cx="2471325" cy="84666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699887"/>
              </a:solidFill>
              <a:latin typeface="Arial" panose="020B0604020202020204" pitchFamily="34" charset="0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642" y="2"/>
            <a:ext cx="1296812" cy="1273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611640" y="120937"/>
            <a:ext cx="2580361" cy="736005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2770483" y="3121027"/>
            <a:ext cx="6650567" cy="6159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Presentation Title 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2524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E12CD-3808-456A-9BAB-A7CA3B962C0F}" type="datetimeFigureOut">
              <a:rPr lang="en-IE" smtClean="0"/>
              <a:t>09/04/2024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F9F7717E-7B0A-4078-9710-26DF0BDDB5D7}" type="slidenum">
              <a:rPr lang="en-IE" smtClean="0"/>
              <a:t>‹#›</a:t>
            </a:fld>
            <a:endParaRPr lang="en-IE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668" y="213239"/>
            <a:ext cx="3888131" cy="1804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21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EFC-5638-4893-B33E-C7FDC27C472E}" type="datetimeFigureOut">
              <a:rPr lang="en-IE" smtClean="0"/>
              <a:t>09/04/2024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F4F2E7-2F01-440F-9934-303D3C8F08A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29943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86ACC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86ACCD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EFC-5638-4893-B33E-C7FDC27C472E}" type="datetimeFigureOut">
              <a:rPr lang="en-IE" smtClean="0"/>
              <a:t>09/04/2024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910795" cy="365125"/>
          </a:xfrm>
          <a:prstGeom prst="rect">
            <a:avLst/>
          </a:prstGeom>
        </p:spPr>
        <p:txBody>
          <a:bodyPr/>
          <a:lstStyle/>
          <a:p>
            <a:fld id="{1AF4F2E7-2F01-440F-9934-303D3C8F08A9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26931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EFC-5638-4893-B33E-C7FDC27C472E}" type="datetimeFigureOut">
              <a:rPr lang="en-IE" smtClean="0"/>
              <a:t>09/04/2024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06805" cy="365125"/>
          </a:xfrm>
          <a:prstGeom prst="rect">
            <a:avLst/>
          </a:prstGeom>
        </p:spPr>
        <p:txBody>
          <a:bodyPr/>
          <a:lstStyle/>
          <a:p>
            <a:fld id="{1AF4F2E7-2F01-440F-9934-303D3C8F08A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12847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EFC-5638-4893-B33E-C7FDC27C472E}" type="datetimeFigureOut">
              <a:rPr lang="en-IE" smtClean="0"/>
              <a:t>09/04/2024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06805" cy="365125"/>
          </a:xfrm>
          <a:prstGeom prst="rect">
            <a:avLst/>
          </a:prstGeom>
        </p:spPr>
        <p:txBody>
          <a:bodyPr/>
          <a:lstStyle/>
          <a:p>
            <a:fld id="{1AF4F2E7-2F01-440F-9934-303D3C8F08A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77164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EFC-5638-4893-B33E-C7FDC27C472E}" type="datetimeFigureOut">
              <a:rPr lang="en-IE" smtClean="0"/>
              <a:t>09/04/2024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06805" cy="365125"/>
          </a:xfrm>
          <a:prstGeom prst="rect">
            <a:avLst/>
          </a:prstGeom>
        </p:spPr>
        <p:txBody>
          <a:bodyPr/>
          <a:lstStyle/>
          <a:p>
            <a:fld id="{1AF4F2E7-2F01-440F-9934-303D3C8F08A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40540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EFC-5638-4893-B33E-C7FDC27C472E}" type="datetimeFigureOut">
              <a:rPr lang="en-IE" smtClean="0"/>
              <a:t>09/04/2024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06805" cy="365125"/>
          </a:xfrm>
          <a:prstGeom prst="rect">
            <a:avLst/>
          </a:prstGeom>
        </p:spPr>
        <p:txBody>
          <a:bodyPr/>
          <a:lstStyle/>
          <a:p>
            <a:fld id="{1AF4F2E7-2F01-440F-9934-303D3C8F08A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246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3" y="1196752"/>
            <a:ext cx="4011084" cy="10801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196753"/>
            <a:ext cx="6815667" cy="4929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276873"/>
            <a:ext cx="4011084" cy="38492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EFC-5638-4893-B33E-C7FDC27C472E}" type="datetimeFigureOut">
              <a:rPr lang="en-IE" smtClean="0"/>
              <a:t>09/04/2024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06805" cy="365125"/>
          </a:xfrm>
          <a:prstGeom prst="rect">
            <a:avLst/>
          </a:prstGeom>
        </p:spPr>
        <p:txBody>
          <a:bodyPr/>
          <a:lstStyle/>
          <a:p>
            <a:fld id="{1AF4F2E7-2F01-440F-9934-303D3C8F08A9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05940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solidFill>
                  <a:srgbClr val="86ACC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052736"/>
            <a:ext cx="7315200" cy="36748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58194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EFC-5638-4893-B33E-C7FDC27C472E}" type="datetimeFigureOut">
              <a:rPr lang="en-IE" smtClean="0"/>
              <a:t>09/04/2024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06805" cy="365125"/>
          </a:xfrm>
          <a:prstGeom prst="rect">
            <a:avLst/>
          </a:prstGeom>
        </p:spPr>
        <p:txBody>
          <a:bodyPr/>
          <a:lstStyle/>
          <a:p>
            <a:fld id="{1AF4F2E7-2F01-440F-9934-303D3C8F08A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02778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3392" y="116632"/>
            <a:ext cx="109728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08EFC-5638-4893-B33E-C7FDC27C472E}" type="datetimeFigureOut">
              <a:rPr lang="en-IE" smtClean="0"/>
              <a:t>09/04/2024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pic>
        <p:nvPicPr>
          <p:cNvPr id="9" name="Picture 8" descr="main_logo.png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416" y="6133109"/>
            <a:ext cx="2016224" cy="668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16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86ACCD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86ACC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86ACCD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86ACCD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86ACC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cdntclontarf@crc.i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F937B-50D1-94A1-A398-EC681B78A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799" y="3957714"/>
            <a:ext cx="10363200" cy="1996772"/>
          </a:xfrm>
        </p:spPr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br>
              <a:rPr kumimoji="0" lang="en-IE" sz="2000" b="0" i="0" u="none" strike="noStrike" kern="1200" cap="none" spc="0" normalizeH="0" baseline="0" noProof="0" dirty="0">
                <a:ln>
                  <a:noFill/>
                </a:ln>
                <a:solidFill>
                  <a:srgbClr val="86ACC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IE" sz="4400" b="1" i="0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CLONTARF</a:t>
            </a:r>
            <a:r>
              <a:rPr lang="en-IE" sz="4400" cap="none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IE" sz="4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FAMILY FORUM </a:t>
            </a:r>
            <a:br>
              <a:rPr kumimoji="0" lang="en-IE" sz="4000" b="1" i="0" u="none" strike="noStrike" kern="1200" cap="none" spc="0" normalizeH="0" baseline="0" noProof="0" dirty="0">
                <a:ln>
                  <a:noFill/>
                </a:ln>
                <a:solidFill>
                  <a:srgbClr val="5FCBEF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en-IE" sz="40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br>
              <a:rPr kumimoji="0" lang="en-IE" sz="40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en-IE" sz="3100" cap="none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kumimoji="0" lang="en-IE" sz="3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/03/2024</a:t>
            </a:r>
            <a:br>
              <a:rPr kumimoji="0" lang="en-IE" sz="4000" b="1" i="0" u="none" strike="noStrike" kern="1200" cap="none" spc="0" normalizeH="0" baseline="0" noProof="0" dirty="0">
                <a:ln>
                  <a:noFill/>
                </a:ln>
                <a:solidFill>
                  <a:srgbClr val="5FCBEF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endParaRPr lang="en-I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F901DB-0DC0-4585-571E-B941331B5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6256" y="1149199"/>
            <a:ext cx="10363200" cy="1996772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E" sz="5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Welcome to</a:t>
            </a:r>
            <a:endParaRPr kumimoji="0" lang="en-IE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algn="ctr"/>
            <a:endParaRPr lang="en-I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90E31E-436D-A492-B037-608D223802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9301" y="2775857"/>
            <a:ext cx="5234152" cy="107768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1E43882-192C-BB89-BF69-DF16DEB494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571" y="6058658"/>
            <a:ext cx="1937657" cy="814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607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8D798-46EC-C26E-D657-C88C913B1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b="1" dirty="0">
                <a:solidFill>
                  <a:schemeClr val="tx1"/>
                </a:solidFill>
              </a:rPr>
              <a:t>What service has been delivered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BD9CB-7CDD-3734-CC1D-566881F98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1026160"/>
            <a:ext cx="11216640" cy="52527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IE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Some universal/targeted interventions offered by the team</a:t>
            </a:r>
          </a:p>
          <a:p>
            <a:endParaRPr lang="en-IE" sz="2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IE" sz="23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Those awaiting services have been offered</a:t>
            </a:r>
            <a:endParaRPr lang="en-US" sz="2300" b="1" u="sng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 indent="0">
              <a:buNone/>
            </a:pPr>
            <a:r>
              <a:rPr lang="en-IE" sz="23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Cygnet </a:t>
            </a:r>
            <a:r>
              <a:rPr lang="en-IE" sz="21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– </a:t>
            </a:r>
            <a:r>
              <a:rPr lang="en-IE" sz="2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post diagnostic support </a:t>
            </a:r>
            <a:endParaRPr lang="en-US" sz="2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2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IE" sz="23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 have delivered the following groups to children receiving a service  </a:t>
            </a:r>
            <a:endParaRPr lang="en-US" sz="23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IE" sz="2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Social Work have just started the new monthly </a:t>
            </a:r>
            <a:r>
              <a:rPr lang="en-IE" sz="23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Parent Self-Care Group (targeted intervention)</a:t>
            </a:r>
            <a:r>
              <a:rPr lang="en-IE" sz="23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IE" sz="2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developed in response to parents expressing a wish to have further opportunities for peer support, group planned monthly from Feb-June 2024.</a:t>
            </a:r>
            <a:endParaRPr lang="en-US" sz="2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IE" sz="23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Sib Shop</a:t>
            </a:r>
            <a:r>
              <a:rPr lang="en-IE" sz="21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2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IE" sz="23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Emotional regulation</a:t>
            </a:r>
            <a:r>
              <a:rPr lang="en-IE" sz="2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group (SLT and psychology)</a:t>
            </a:r>
            <a:endParaRPr lang="en-US" sz="2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IE" sz="23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Up and Go Teen group</a:t>
            </a:r>
            <a:r>
              <a:rPr lang="en-IE" sz="21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E" sz="2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August 2023 (for encouraging physical activity and participation in local community sports/activities for teenagers – we did this jointly with Swords CDNT)</a:t>
            </a:r>
            <a:endParaRPr lang="en-US" sz="2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IE" sz="23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Parent Plus Early Years parenting programme</a:t>
            </a:r>
            <a:r>
              <a:rPr lang="en-IE" sz="2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(Psychology and Social work), adapted to suit the needs of children with an intellectual disability (targeted intervention) from Sept-Nov 2023.</a:t>
            </a:r>
            <a:endParaRPr lang="en-US" sz="2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IE" sz="2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Neuro-affirmative group for autistic teenagers </a:t>
            </a:r>
            <a:r>
              <a:rPr lang="en-IE" sz="23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“Teen Club</a:t>
            </a:r>
            <a:r>
              <a:rPr lang="en-IE" sz="23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”</a:t>
            </a:r>
            <a:r>
              <a:rPr lang="en-IE" sz="2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(SLT and psychology) </a:t>
            </a:r>
            <a:endParaRPr lang="en-US" sz="2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IE" sz="23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Hanen</a:t>
            </a:r>
            <a:r>
              <a:rPr lang="en-IE" sz="2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(SLT intervention, May 2023) </a:t>
            </a:r>
            <a:endParaRPr lang="en-US" sz="2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IE" sz="23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Cygnet</a:t>
            </a:r>
            <a:endParaRPr lang="en-US" sz="23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IE" sz="23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Family LAMH course </a:t>
            </a:r>
            <a:endParaRPr lang="en-US" sz="23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IE" sz="23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Horse riding for children attending CRC Special School</a:t>
            </a:r>
            <a:r>
              <a:rPr lang="en-IE" sz="23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3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402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8D798-46EC-C26E-D657-C88C913B1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6632"/>
            <a:ext cx="10972800" cy="778098"/>
          </a:xfrm>
        </p:spPr>
        <p:txBody>
          <a:bodyPr/>
          <a:lstStyle/>
          <a:p>
            <a:r>
              <a:rPr lang="en-IE" b="1" dirty="0">
                <a:solidFill>
                  <a:schemeClr val="tx1"/>
                </a:solidFill>
              </a:rPr>
              <a:t>What is coming up from team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BD9CB-7CDD-3734-CC1D-566881F98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07441"/>
            <a:ext cx="10972800" cy="50187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E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en-IE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Some upcoming universal/targeted interventions planned by the team</a:t>
            </a:r>
          </a:p>
          <a:p>
            <a:pPr marL="0" indent="0"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IE" sz="20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Planned interventions starting March 2024 for children who are open/active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r>
              <a:rPr lang="en-IE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Social Workers are planning </a:t>
            </a:r>
            <a:r>
              <a:rPr lang="en-IE" sz="20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Sibshops</a:t>
            </a:r>
            <a:r>
              <a:rPr lang="en-IE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E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at Easter again this year with support of CDNT over 2 days, 20   spaces now full.  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IE" sz="20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Other planned groups (dates not yet confirmed) for children who are open/active</a:t>
            </a:r>
            <a:endParaRPr lang="en-US" sz="2000" u="sng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r>
              <a:rPr lang="en-IE" sz="20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-     </a:t>
            </a:r>
            <a:r>
              <a:rPr lang="en-IE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Another </a:t>
            </a:r>
            <a:r>
              <a:rPr lang="en-IE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Family </a:t>
            </a:r>
            <a:r>
              <a:rPr lang="en-IE" sz="20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Lamh</a:t>
            </a:r>
            <a:r>
              <a:rPr lang="en-IE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course or </a:t>
            </a:r>
            <a:r>
              <a:rPr lang="en-IE" sz="20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Lamh</a:t>
            </a:r>
            <a:r>
              <a:rPr lang="en-IE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Module 1</a:t>
            </a:r>
            <a:r>
              <a:rPr lang="en-IE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buFontTx/>
              <a:buChar char="-"/>
            </a:pPr>
            <a:r>
              <a:rPr lang="en-IE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Hanen</a:t>
            </a:r>
            <a:r>
              <a:rPr lang="en-IE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(SLT) –It Takes Two or More Than Words.</a:t>
            </a:r>
            <a:endParaRPr lang="en-US" sz="20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>
              <a:buFontTx/>
              <a:buChar char="-"/>
            </a:pPr>
            <a:r>
              <a:rPr lang="en-IE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FEDS </a:t>
            </a:r>
            <a:r>
              <a:rPr lang="en-IE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to include a parent education session for Aversive / Fussy eaters.</a:t>
            </a:r>
          </a:p>
          <a:p>
            <a:pPr lvl="0">
              <a:buFontTx/>
              <a:buChar char="-"/>
            </a:pPr>
            <a:endParaRPr lang="en-IE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buFontTx/>
              <a:buChar char="-"/>
            </a:pPr>
            <a:r>
              <a:rPr lang="en-IE" sz="2000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Individual sessions </a:t>
            </a:r>
            <a:r>
              <a:rPr lang="en-IE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are ongoing for children who are open /active</a:t>
            </a:r>
          </a:p>
          <a:p>
            <a:pPr lvl="0">
              <a:buFontTx/>
              <a:buChar char="-"/>
            </a:pPr>
            <a:endParaRPr lang="en-IE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buFontTx/>
              <a:buChar char="-"/>
            </a:pPr>
            <a:r>
              <a:rPr lang="en-IE" sz="20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Urgent Support - </a:t>
            </a:r>
            <a:r>
              <a:rPr lang="en-IE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Some children are offered urgent support while on waiting list also</a:t>
            </a:r>
            <a:r>
              <a:rPr lang="en-IE" sz="20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</a:t>
            </a:r>
            <a:endParaRPr lang="en-US" sz="2000" u="sng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643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4316A3-E388-DACD-D16C-357295DA25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2880" y="1016000"/>
            <a:ext cx="11653520" cy="5110165"/>
          </a:xfrm>
        </p:spPr>
        <p:txBody>
          <a:bodyPr>
            <a:normAutofit fontScale="92500" lnSpcReduction="20000"/>
          </a:bodyPr>
          <a:lstStyle/>
          <a:p>
            <a:r>
              <a:rPr lang="en-IE" sz="2600" dirty="0">
                <a:solidFill>
                  <a:schemeClr val="tx1"/>
                </a:solidFill>
              </a:rPr>
              <a:t>CRC </a:t>
            </a:r>
            <a:r>
              <a:rPr lang="en-IE" sz="2600" b="1" dirty="0">
                <a:solidFill>
                  <a:schemeClr val="tx1"/>
                </a:solidFill>
              </a:rPr>
              <a:t>individual team website</a:t>
            </a:r>
            <a:r>
              <a:rPr lang="en-IE" sz="2600" dirty="0">
                <a:solidFill>
                  <a:schemeClr val="tx1"/>
                </a:solidFill>
              </a:rPr>
              <a:t> in development </a:t>
            </a:r>
          </a:p>
          <a:p>
            <a:r>
              <a:rPr lang="en-IE" sz="2600" b="1" dirty="0">
                <a:solidFill>
                  <a:schemeClr val="tx1"/>
                </a:solidFill>
              </a:rPr>
              <a:t>Open Training College</a:t>
            </a:r>
            <a:r>
              <a:rPr lang="en-IE" sz="2600" dirty="0">
                <a:solidFill>
                  <a:schemeClr val="tx1"/>
                </a:solidFill>
              </a:rPr>
              <a:t> - an online platform with a range of materials for all families</a:t>
            </a:r>
          </a:p>
          <a:p>
            <a:pPr lvl="1"/>
            <a:r>
              <a:rPr lang="en-IE" sz="2600" dirty="0">
                <a:solidFill>
                  <a:schemeClr val="tx1"/>
                </a:solidFill>
              </a:rPr>
              <a:t>Pilot currently across 4 teams (St Michaels House)</a:t>
            </a:r>
          </a:p>
          <a:p>
            <a:pPr lvl="1"/>
            <a:r>
              <a:rPr lang="en-IE" sz="2600" dirty="0">
                <a:solidFill>
                  <a:schemeClr val="tx1"/>
                </a:solidFill>
              </a:rPr>
              <a:t>Expanding now to include all 12 CHO 9 Teams </a:t>
            </a:r>
          </a:p>
          <a:p>
            <a:pPr lvl="1"/>
            <a:r>
              <a:rPr lang="en-IE" sz="2600" dirty="0">
                <a:solidFill>
                  <a:schemeClr val="tx1"/>
                </a:solidFill>
              </a:rPr>
              <a:t>Currently reviewing/quality checking content/resources </a:t>
            </a:r>
          </a:p>
          <a:p>
            <a:pPr lvl="1"/>
            <a:r>
              <a:rPr lang="en-IE" sz="2600" dirty="0">
                <a:solidFill>
                  <a:schemeClr val="tx1"/>
                </a:solidFill>
              </a:rPr>
              <a:t>Timeline May/June</a:t>
            </a:r>
          </a:p>
          <a:p>
            <a:pPr lvl="1"/>
            <a:r>
              <a:rPr lang="en-IE" sz="2600" dirty="0">
                <a:solidFill>
                  <a:schemeClr val="tx1"/>
                </a:solidFill>
              </a:rPr>
              <a:t>Will allow easy access for families</a:t>
            </a:r>
          </a:p>
          <a:p>
            <a:pPr lvl="2"/>
            <a:r>
              <a:rPr lang="en-IE" sz="2600" dirty="0">
                <a:solidFill>
                  <a:schemeClr val="tx1"/>
                </a:solidFill>
              </a:rPr>
              <a:t>Reduced duplication across teams</a:t>
            </a:r>
          </a:p>
          <a:p>
            <a:pPr lvl="2"/>
            <a:r>
              <a:rPr lang="en-IE" sz="2600" dirty="0">
                <a:solidFill>
                  <a:schemeClr val="tx1"/>
                </a:solidFill>
              </a:rPr>
              <a:t>One stop shop for resources based on common goals and needs identified by families </a:t>
            </a:r>
          </a:p>
          <a:p>
            <a:r>
              <a:rPr lang="en-IE" sz="2600" b="1" dirty="0">
                <a:solidFill>
                  <a:schemeClr val="tx1"/>
                </a:solidFill>
              </a:rPr>
              <a:t>Newsletters</a:t>
            </a:r>
            <a:r>
              <a:rPr lang="en-IE" sz="2600" dirty="0">
                <a:solidFill>
                  <a:schemeClr val="tx1"/>
                </a:solidFill>
              </a:rPr>
              <a:t> were identified through some family forums as an important communication aid </a:t>
            </a:r>
          </a:p>
          <a:p>
            <a:r>
              <a:rPr lang="en-IE" sz="2600" b="1" dirty="0">
                <a:solidFill>
                  <a:schemeClr val="tx1"/>
                </a:solidFill>
              </a:rPr>
              <a:t>Service Delivery Framework </a:t>
            </a:r>
            <a:r>
              <a:rPr lang="en-IE" sz="2600" dirty="0">
                <a:solidFill>
                  <a:schemeClr val="tx1"/>
                </a:solidFill>
              </a:rPr>
              <a:t>– standardise services across 5 CRC teams</a:t>
            </a:r>
          </a:p>
          <a:p>
            <a:r>
              <a:rPr lang="en-IE" sz="2600" b="1" dirty="0">
                <a:solidFill>
                  <a:schemeClr val="tx1"/>
                </a:solidFill>
              </a:rPr>
              <a:t>Initial face to face first contact</a:t>
            </a:r>
            <a:r>
              <a:rPr lang="en-IE" sz="2600" dirty="0">
                <a:solidFill>
                  <a:schemeClr val="tx1"/>
                </a:solidFill>
              </a:rPr>
              <a:t> for families who have not yet been seen by the team</a:t>
            </a:r>
          </a:p>
          <a:p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65D20F1-2B5B-5794-8D9C-B5108493E8FF}"/>
              </a:ext>
            </a:extLst>
          </p:cNvPr>
          <p:cNvSpPr txBox="1">
            <a:spLocks/>
          </p:cNvSpPr>
          <p:nvPr/>
        </p:nvSpPr>
        <p:spPr>
          <a:xfrm>
            <a:off x="670560" y="129953"/>
            <a:ext cx="109728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b="1" dirty="0">
                <a:solidFill>
                  <a:schemeClr val="tx1"/>
                </a:solidFill>
              </a:rPr>
              <a:t>What we are working on in the CRC and CHO 9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009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1F535-3479-438B-A09B-0EBE7EA22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000" b="1" dirty="0">
                <a:solidFill>
                  <a:schemeClr val="tx1"/>
                </a:solidFill>
                <a:latin typeface="Calibri" pitchFamily="34"/>
                <a:cs typeface="Calibri" pitchFamily="34"/>
              </a:rPr>
              <a:t>Small Group Discussions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8BB49-596A-2F5E-D3E7-6508479BA0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612582" cy="4525963"/>
          </a:xfrm>
        </p:spPr>
        <p:txBody>
          <a:bodyPr>
            <a:normAutofit/>
          </a:bodyPr>
          <a:lstStyle/>
          <a:p>
            <a:pPr marL="514350" lvl="0" indent="-514350" algn="l">
              <a:buAutoNum type="arabicPeriod"/>
            </a:pPr>
            <a:r>
              <a:rPr lang="en-IE" sz="3600" dirty="0">
                <a:solidFill>
                  <a:schemeClr val="tx1"/>
                </a:solidFill>
                <a:cs typeface="Arial" pitchFamily="34"/>
              </a:rPr>
              <a:t>Community resources </a:t>
            </a:r>
          </a:p>
          <a:p>
            <a:pPr marL="857250" lvl="1" indent="-457200">
              <a:buFontTx/>
              <a:buChar char="-"/>
            </a:pPr>
            <a:r>
              <a:rPr lang="en-IE" sz="3200" dirty="0">
                <a:solidFill>
                  <a:schemeClr val="tx1"/>
                </a:solidFill>
                <a:cs typeface="Arial" pitchFamily="34"/>
              </a:rPr>
              <a:t>feedback and insight from families </a:t>
            </a:r>
          </a:p>
          <a:p>
            <a:pPr marL="857250" lvl="1" indent="-457200">
              <a:buFontTx/>
              <a:buChar char="-"/>
            </a:pPr>
            <a:r>
              <a:rPr lang="en-IE" sz="3200" dirty="0">
                <a:solidFill>
                  <a:schemeClr val="tx1"/>
                </a:solidFill>
                <a:cs typeface="Arial" pitchFamily="34"/>
              </a:rPr>
              <a:t>will support our website development</a:t>
            </a:r>
          </a:p>
          <a:p>
            <a:pPr marL="514350" lvl="0" indent="-514350" algn="l">
              <a:buAutoNum type="arabicPeriod"/>
            </a:pPr>
            <a:r>
              <a:rPr lang="en-IE" sz="3600" dirty="0">
                <a:solidFill>
                  <a:schemeClr val="tx1"/>
                </a:solidFill>
                <a:cs typeface="Arial" pitchFamily="34"/>
              </a:rPr>
              <a:t>What would you like to see/hear at your next family forum and moving forward? </a:t>
            </a:r>
          </a:p>
          <a:p>
            <a:pPr marL="514350" lvl="0" indent="-514350" algn="l">
              <a:buAutoNum type="arabicPeriod"/>
            </a:pPr>
            <a:r>
              <a:rPr lang="en-IE" sz="3600" dirty="0">
                <a:solidFill>
                  <a:schemeClr val="tx1"/>
                </a:solidFill>
                <a:cs typeface="Arial" pitchFamily="34"/>
              </a:rPr>
              <a:t>What time/venue would suit you and our families best?</a:t>
            </a:r>
          </a:p>
        </p:txBody>
      </p:sp>
    </p:spTree>
    <p:extLst>
      <p:ext uri="{BB962C8B-B14F-4D97-AF65-F5344CB8AC3E}">
        <p14:creationId xmlns:p14="http://schemas.microsoft.com/office/powerpoint/2010/main" val="1649902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161F8-D255-932C-6C5A-2B6E52A4A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25" y="116632"/>
            <a:ext cx="11748135" cy="778098"/>
          </a:xfrm>
        </p:spPr>
        <p:txBody>
          <a:bodyPr>
            <a:normAutofit fontScale="90000"/>
          </a:bodyPr>
          <a:lstStyle/>
          <a:p>
            <a:pPr algn="l"/>
            <a:r>
              <a:rPr lang="en-IE" b="1" dirty="0">
                <a:solidFill>
                  <a:schemeClr val="tx1"/>
                </a:solidFill>
              </a:rPr>
              <a:t>What’s involved when you become a Family Representative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44EBC-BB72-288C-5F10-60FB3CB5B6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209041"/>
            <a:ext cx="10942320" cy="4917124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IE" sz="3400" b="1" dirty="0">
                <a:solidFill>
                  <a:schemeClr val="tx1"/>
                </a:solidFill>
                <a:cs typeface="Arial" pitchFamily="34"/>
              </a:rPr>
              <a:t>Anyone interested in putting their name forward as a Family Representative?</a:t>
            </a:r>
          </a:p>
          <a:p>
            <a:pPr marL="0" lvl="0" indent="0">
              <a:lnSpc>
                <a:spcPct val="160000"/>
              </a:lnSpc>
              <a:spcBef>
                <a:spcPts val="0"/>
              </a:spcBef>
              <a:buNone/>
            </a:pPr>
            <a:endParaRPr lang="en-IE" sz="3400" dirty="0">
              <a:solidFill>
                <a:schemeClr val="tx1"/>
              </a:solidFill>
              <a:cs typeface="Arial" pitchFamily="34"/>
            </a:endParaRPr>
          </a:p>
          <a:p>
            <a:pPr marL="0" lv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IE" sz="3400" b="1" dirty="0">
                <a:solidFill>
                  <a:schemeClr val="tx1"/>
                </a:solidFill>
                <a:cs typeface="Arial" pitchFamily="34"/>
              </a:rPr>
              <a:t>Role: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IE" sz="3400" dirty="0">
                <a:solidFill>
                  <a:schemeClr val="tx1"/>
                </a:solidFill>
                <a:cs typeface="Arial" pitchFamily="34"/>
              </a:rPr>
              <a:t>- Meet the Children's Disability Network Manager and discuss issues, ideas for resolution raised at the Family Forum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IE" sz="3400" dirty="0">
                <a:solidFill>
                  <a:schemeClr val="tx1"/>
                </a:solidFill>
                <a:cs typeface="Arial" pitchFamily="34"/>
              </a:rPr>
              <a:t>- Represent Clontarf Family Forum (one year term) at the Family Representative Group with the other eleven areas (4 meetings per year).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IE" sz="3400" dirty="0">
                <a:solidFill>
                  <a:schemeClr val="tx1"/>
                </a:solidFill>
                <a:cs typeface="Arial" pitchFamily="34"/>
              </a:rPr>
              <a:t>- Discuss issues and ideas for improvements based on general themes from the Family Forum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IE" sz="3400" dirty="0">
                <a:solidFill>
                  <a:schemeClr val="tx1"/>
                </a:solidFill>
                <a:cs typeface="Arial" pitchFamily="34"/>
              </a:rPr>
              <a:t>- Attend Family Forums (currently 3 meetings per year)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IE" sz="3400" dirty="0">
                <a:solidFill>
                  <a:schemeClr val="tx1"/>
                </a:solidFill>
                <a:cs typeface="Arial" pitchFamily="34"/>
              </a:rPr>
              <a:t>- Ensure there is feedback to the Clontarf Forum about items raised, suggestions and resulting actions</a:t>
            </a:r>
          </a:p>
          <a:p>
            <a:pPr marL="0" lvl="0" indent="0">
              <a:lnSpc>
                <a:spcPct val="70000"/>
              </a:lnSpc>
              <a:buNone/>
            </a:pPr>
            <a:endParaRPr lang="en-IE" sz="2800" dirty="0">
              <a:solidFill>
                <a:schemeClr val="tx1"/>
              </a:solidFill>
              <a:cs typeface="Arial" pitchFamily="34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6679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291D-B771-89C2-62AB-AC35417C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>
                <a:solidFill>
                  <a:schemeClr val="tx1"/>
                </a:solidFill>
              </a:rPr>
              <a:t>Thank you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5C030F-EE50-57C2-1EE7-E554BC2F14B1}"/>
              </a:ext>
            </a:extLst>
          </p:cNvPr>
          <p:cNvSpPr txBox="1"/>
          <p:nvPr/>
        </p:nvSpPr>
        <p:spPr>
          <a:xfrm>
            <a:off x="2677886" y="2967335"/>
            <a:ext cx="64661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IE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Thank you</a:t>
            </a:r>
            <a:endParaRPr lang="en-I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43C7CA-7E5E-F9F5-DA3F-0F0A88A9DF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743" y="4151825"/>
            <a:ext cx="6618514" cy="144319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82F8EB7-C84C-B434-C152-B8EB71E2C4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0346" y="6047162"/>
            <a:ext cx="1944793" cy="81083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3BF8BEA-F3B4-3325-F4C5-2ADC824FED85}"/>
              </a:ext>
            </a:extLst>
          </p:cNvPr>
          <p:cNvSpPr txBox="1"/>
          <p:nvPr/>
        </p:nvSpPr>
        <p:spPr>
          <a:xfrm>
            <a:off x="623392" y="1505527"/>
            <a:ext cx="10972800" cy="142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ctr">
              <a:lnSpc>
                <a:spcPct val="70000"/>
              </a:lnSpc>
              <a:buNone/>
            </a:pPr>
            <a:r>
              <a:rPr lang="en-GB" sz="2800" dirty="0">
                <a:latin typeface="Calibri" pitchFamily="34"/>
                <a:cs typeface="Calibri" pitchFamily="34"/>
              </a:rPr>
              <a:t>For follow up information, or queries please contact: </a:t>
            </a:r>
          </a:p>
          <a:p>
            <a:pPr marL="0" lvl="0" indent="0" algn="ctr">
              <a:lnSpc>
                <a:spcPct val="70000"/>
              </a:lnSpc>
              <a:buNone/>
            </a:pPr>
            <a:endParaRPr lang="en-GB" sz="2800" dirty="0">
              <a:latin typeface="Calibri" pitchFamily="34"/>
              <a:cs typeface="Calibri" pitchFamily="34"/>
            </a:endParaRPr>
          </a:p>
          <a:p>
            <a:pPr marL="0" lvl="0" indent="0" algn="ctr">
              <a:lnSpc>
                <a:spcPct val="70000"/>
              </a:lnSpc>
              <a:buNone/>
            </a:pPr>
            <a:r>
              <a:rPr lang="en-GB" sz="2800" b="1" dirty="0">
                <a:latin typeface="Calibri" pitchFamily="34"/>
                <a:cs typeface="Calibri" pitchFamily="34"/>
              </a:rPr>
              <a:t>Clontarf</a:t>
            </a:r>
            <a:r>
              <a:rPr lang="en-GB" sz="2800" dirty="0">
                <a:latin typeface="Calibri" pitchFamily="34"/>
                <a:cs typeface="Calibri" pitchFamily="34"/>
              </a:rPr>
              <a:t> – </a:t>
            </a:r>
            <a:r>
              <a:rPr lang="en-IE" sz="2800" u="sng" dirty="0">
                <a:solidFill>
                  <a:srgbClr val="FFFFFF"/>
                </a:solidFill>
                <a:latin typeface="Calibri" pitchFamily="34"/>
                <a:cs typeface="Calibri" pitchFamily="34"/>
                <a:hlinkClick r:id="rId4"/>
              </a:rPr>
              <a:t>cdntclontarf@crc.ie</a:t>
            </a:r>
            <a:endParaRPr lang="en-IE" sz="2800" u="sng" dirty="0">
              <a:solidFill>
                <a:srgbClr val="FFFFFF"/>
              </a:solidFill>
              <a:latin typeface="Calibri" pitchFamily="34"/>
              <a:cs typeface="Calibri" pitchFamily="34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88159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3A851-DED3-1E84-B839-99049296D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>
                <a:solidFill>
                  <a:schemeClr val="tx1"/>
                </a:solidFill>
              </a:rPr>
              <a:t>Welcome and Thank You for attending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AA999B6-C529-199D-5DD2-ABC5BB973A3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9600" y="1275080"/>
            <a:ext cx="10972800" cy="4525963"/>
          </a:xfrm>
        </p:spPr>
        <p:txBody>
          <a:bodyPr/>
          <a:lstStyle/>
          <a:p>
            <a:pPr marL="0" lvl="0" indent="0">
              <a:lnSpc>
                <a:spcPct val="130000"/>
              </a:lnSpc>
              <a:buNone/>
            </a:pPr>
            <a:r>
              <a:rPr lang="en-IE" sz="2800" b="1" dirty="0">
                <a:solidFill>
                  <a:schemeClr val="tx1"/>
                </a:solidFill>
                <a:latin typeface="Arial" pitchFamily="34"/>
                <a:cs typeface="Arial" pitchFamily="34"/>
              </a:rPr>
              <a:t>House Keeping </a:t>
            </a:r>
            <a:endParaRPr lang="en-IE" sz="2100" b="1" dirty="0">
              <a:solidFill>
                <a:schemeClr val="tx1"/>
              </a:solidFill>
              <a:latin typeface="Arial" pitchFamily="34"/>
              <a:cs typeface="Arial" pitchFamily="34"/>
            </a:endParaRPr>
          </a:p>
          <a:p>
            <a:pPr lvl="0">
              <a:lnSpc>
                <a:spcPct val="130000"/>
              </a:lnSpc>
            </a:pPr>
            <a:r>
              <a:rPr lang="en-IE" sz="2100" dirty="0">
                <a:solidFill>
                  <a:schemeClr val="tx1"/>
                </a:solidFill>
                <a:latin typeface="Arial" pitchFamily="34"/>
                <a:cs typeface="Arial" pitchFamily="34"/>
              </a:rPr>
              <a:t>Respect, Confidentiality and Safe Space a priority </a:t>
            </a:r>
          </a:p>
          <a:p>
            <a:pPr lvl="0">
              <a:lnSpc>
                <a:spcPct val="130000"/>
              </a:lnSpc>
            </a:pPr>
            <a:r>
              <a:rPr lang="en-IE" sz="2100" dirty="0">
                <a:solidFill>
                  <a:schemeClr val="tx1"/>
                </a:solidFill>
                <a:latin typeface="Arial" pitchFamily="34"/>
                <a:cs typeface="Arial" pitchFamily="34"/>
              </a:rPr>
              <a:t>GDPR considerations -  Please ask a member of the team if you have questions related to an individual child/complete enquiry form </a:t>
            </a:r>
          </a:p>
          <a:p>
            <a:pPr lvl="0">
              <a:lnSpc>
                <a:spcPct val="130000"/>
              </a:lnSpc>
            </a:pPr>
            <a:r>
              <a:rPr lang="en-IE" sz="2100" dirty="0">
                <a:solidFill>
                  <a:schemeClr val="tx1"/>
                </a:solidFill>
                <a:latin typeface="Arial" pitchFamily="34"/>
                <a:cs typeface="Arial" pitchFamily="34"/>
              </a:rPr>
              <a:t>Please ask any questions – may not have the answers but will endeavour to assist </a:t>
            </a:r>
          </a:p>
          <a:p>
            <a:pPr lvl="0">
              <a:lnSpc>
                <a:spcPct val="130000"/>
              </a:lnSpc>
            </a:pPr>
            <a:r>
              <a:rPr lang="en-IE" sz="2100" dirty="0">
                <a:solidFill>
                  <a:schemeClr val="tx1"/>
                </a:solidFill>
                <a:latin typeface="Arial" pitchFamily="34"/>
                <a:cs typeface="Arial" pitchFamily="34"/>
              </a:rPr>
              <a:t>Please turn off phones/place on silent</a:t>
            </a:r>
          </a:p>
          <a:p>
            <a:pPr lvl="0">
              <a:lnSpc>
                <a:spcPct val="130000"/>
              </a:lnSpc>
            </a:pPr>
            <a:r>
              <a:rPr lang="en-IE" sz="2100" dirty="0">
                <a:solidFill>
                  <a:schemeClr val="tx1"/>
                </a:solidFill>
                <a:latin typeface="Arial" pitchFamily="34"/>
                <a:cs typeface="Arial" pitchFamily="34"/>
              </a:rPr>
              <a:t>No photographs or recording</a:t>
            </a:r>
          </a:p>
          <a:p>
            <a:pPr lvl="0">
              <a:lnSpc>
                <a:spcPct val="130000"/>
              </a:lnSpc>
            </a:pPr>
            <a:r>
              <a:rPr lang="en-IE" sz="2100" dirty="0">
                <a:solidFill>
                  <a:schemeClr val="tx1"/>
                </a:solidFill>
                <a:latin typeface="Arial" pitchFamily="34"/>
                <a:cs typeface="Arial" pitchFamily="34"/>
              </a:rPr>
              <a:t>We take notes for minutes only, non identifiable</a:t>
            </a:r>
          </a:p>
          <a:p>
            <a:pPr lvl="0">
              <a:lnSpc>
                <a:spcPct val="130000"/>
              </a:lnSpc>
            </a:pPr>
            <a:r>
              <a:rPr lang="en-IE" sz="2100" dirty="0">
                <a:solidFill>
                  <a:schemeClr val="tx1"/>
                </a:solidFill>
                <a:latin typeface="Arial" pitchFamily="34"/>
                <a:cs typeface="Arial" pitchFamily="34"/>
              </a:rPr>
              <a:t>Please note fire exit</a:t>
            </a:r>
          </a:p>
          <a:p>
            <a:pPr lvl="0">
              <a:lnSpc>
                <a:spcPct val="70000"/>
              </a:lnSpc>
            </a:pPr>
            <a:endParaRPr lang="en-IE" sz="1800" dirty="0"/>
          </a:p>
        </p:txBody>
      </p:sp>
    </p:spTree>
    <p:extLst>
      <p:ext uri="{BB962C8B-B14F-4D97-AF65-F5344CB8AC3E}">
        <p14:creationId xmlns:p14="http://schemas.microsoft.com/office/powerpoint/2010/main" val="2210356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C71C7-8992-FB96-44BB-57E9F1E39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8377"/>
            <a:ext cx="10972800" cy="77809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How families are involved, your voice</a:t>
            </a:r>
            <a:br>
              <a:rPr lang="en-US" sz="4000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C7D73BB-CD17-6337-1324-FDA4D916F0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485131"/>
            <a:ext cx="10972800" cy="4337001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17DDDAA-0790-9EAD-3752-EC81A04A9AC7}"/>
              </a:ext>
            </a:extLst>
          </p:cNvPr>
          <p:cNvSpPr txBox="1"/>
          <p:nvPr/>
        </p:nvSpPr>
        <p:spPr>
          <a:xfrm>
            <a:off x="685800" y="1039993"/>
            <a:ext cx="1059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800" b="1" dirty="0">
                <a:solidFill>
                  <a:schemeClr val="tx1"/>
                </a:solidFill>
                <a:latin typeface="Arial" pitchFamily="34"/>
                <a:cs typeface="Arial" pitchFamily="34"/>
              </a:rPr>
              <a:t>Identify issues, share knowledge, discuss experiences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68379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3DD62-C47E-5C66-B063-EB2A16B5E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>
                <a:solidFill>
                  <a:schemeClr val="tx1"/>
                </a:solidFill>
              </a:rPr>
              <a:t>What is a Family Forum ?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4D455-88C0-5553-EC1B-499DD2AE5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87000"/>
              </a:lnSpc>
              <a:spcBef>
                <a:spcPts val="300"/>
              </a:spcBef>
              <a:spcAft>
                <a:spcPts val="800"/>
              </a:spcAft>
              <a:buClr>
                <a:srgbClr val="AA2B1E"/>
              </a:buClr>
              <a:buSzPct val="85000"/>
              <a:buFont typeface="Courier New" pitchFamily="49"/>
              <a:buChar char="o"/>
            </a:pPr>
            <a:r>
              <a:rPr lang="en-IE" sz="2400" b="1" dirty="0">
                <a:solidFill>
                  <a:schemeClr val="tx1"/>
                </a:solidFill>
                <a:latin typeface="Arial" pitchFamily="34"/>
                <a:cs typeface="Arial" pitchFamily="34"/>
              </a:rPr>
              <a:t> A dedicated space to hear parents views and ideas</a:t>
            </a:r>
          </a:p>
          <a:p>
            <a:pPr lvl="1">
              <a:lnSpc>
                <a:spcPct val="87000"/>
              </a:lnSpc>
              <a:spcBef>
                <a:spcPts val="300"/>
              </a:spcBef>
              <a:spcAft>
                <a:spcPts val="800"/>
              </a:spcAft>
              <a:buClr>
                <a:srgbClr val="AA2B1E"/>
              </a:buClr>
              <a:buSzPct val="85000"/>
              <a:buFont typeface="Courier New" pitchFamily="49"/>
              <a:buChar char="o"/>
            </a:pPr>
            <a:r>
              <a:rPr lang="en-IE" sz="2400" dirty="0">
                <a:solidFill>
                  <a:schemeClr val="tx1"/>
                </a:solidFill>
                <a:latin typeface="Arial" pitchFamily="34"/>
                <a:cs typeface="Arial" pitchFamily="34"/>
              </a:rPr>
              <a:t>All parents of children and young people connected to Clontarf CDNT invited </a:t>
            </a:r>
          </a:p>
          <a:p>
            <a:pPr lvl="0">
              <a:lnSpc>
                <a:spcPct val="87000"/>
              </a:lnSpc>
              <a:spcBef>
                <a:spcPts val="300"/>
              </a:spcBef>
              <a:spcAft>
                <a:spcPts val="800"/>
              </a:spcAft>
              <a:buClr>
                <a:srgbClr val="AA2B1E"/>
              </a:buClr>
              <a:buSzPct val="85000"/>
              <a:buFont typeface="Courier New" pitchFamily="49"/>
              <a:buChar char="o"/>
            </a:pPr>
            <a:r>
              <a:rPr lang="en-IE" sz="2400" dirty="0">
                <a:solidFill>
                  <a:schemeClr val="tx1"/>
                </a:solidFill>
                <a:latin typeface="Arial" pitchFamily="34"/>
                <a:cs typeface="Arial" pitchFamily="34"/>
              </a:rPr>
              <a:t>Bringing the </a:t>
            </a:r>
            <a:r>
              <a:rPr lang="en-IE" sz="2400" b="1" u="sng" dirty="0">
                <a:solidFill>
                  <a:schemeClr val="tx1"/>
                </a:solidFill>
                <a:latin typeface="Arial" pitchFamily="34"/>
                <a:cs typeface="Arial" pitchFamily="34"/>
              </a:rPr>
              <a:t>view from the family perspective </a:t>
            </a:r>
            <a:r>
              <a:rPr lang="en-IE" sz="2400" dirty="0">
                <a:solidFill>
                  <a:schemeClr val="tx1"/>
                </a:solidFill>
                <a:latin typeface="Arial" pitchFamily="34"/>
                <a:cs typeface="Arial" pitchFamily="34"/>
              </a:rPr>
              <a:t>on all issues discussed</a:t>
            </a:r>
          </a:p>
          <a:p>
            <a:pPr lvl="1">
              <a:lnSpc>
                <a:spcPct val="87000"/>
              </a:lnSpc>
              <a:spcBef>
                <a:spcPts val="300"/>
              </a:spcBef>
              <a:spcAft>
                <a:spcPts val="800"/>
              </a:spcAft>
              <a:buClr>
                <a:srgbClr val="AA2B1E"/>
              </a:buClr>
              <a:buSzPct val="85000"/>
              <a:buFont typeface="Courier New" pitchFamily="49"/>
              <a:buChar char="o"/>
            </a:pPr>
            <a:r>
              <a:rPr lang="en-IE" sz="2400" dirty="0">
                <a:solidFill>
                  <a:schemeClr val="tx1"/>
                </a:solidFill>
                <a:latin typeface="Arial" pitchFamily="34"/>
                <a:cs typeface="Arial" pitchFamily="34"/>
              </a:rPr>
              <a:t>All contributions valued; respect, openness and honesty key to encouraging participation </a:t>
            </a:r>
          </a:p>
          <a:p>
            <a:pPr lvl="0">
              <a:lnSpc>
                <a:spcPct val="87000"/>
              </a:lnSpc>
              <a:spcBef>
                <a:spcPts val="300"/>
              </a:spcBef>
              <a:spcAft>
                <a:spcPts val="800"/>
              </a:spcAft>
              <a:buClr>
                <a:srgbClr val="AA2B1E"/>
              </a:buClr>
              <a:buSzPct val="85000"/>
              <a:buFont typeface="Courier New" pitchFamily="49"/>
              <a:buChar char="o"/>
            </a:pPr>
            <a:r>
              <a:rPr lang="en-IE" sz="2400" dirty="0">
                <a:solidFill>
                  <a:schemeClr val="tx1"/>
                </a:solidFill>
                <a:latin typeface="Arial" pitchFamily="34"/>
                <a:cs typeface="Arial" pitchFamily="34"/>
              </a:rPr>
              <a:t>Bringing a focus at all times on the </a:t>
            </a:r>
            <a:r>
              <a:rPr lang="en-IE" sz="2400" b="1" u="sng" dirty="0">
                <a:solidFill>
                  <a:schemeClr val="tx1"/>
                </a:solidFill>
                <a:latin typeface="Arial" pitchFamily="34"/>
                <a:cs typeface="Arial" pitchFamily="34"/>
              </a:rPr>
              <a:t>needs of children and their families</a:t>
            </a:r>
          </a:p>
          <a:p>
            <a:pPr lvl="1">
              <a:lnSpc>
                <a:spcPct val="87000"/>
              </a:lnSpc>
              <a:spcBef>
                <a:spcPts val="300"/>
              </a:spcBef>
              <a:spcAft>
                <a:spcPts val="800"/>
              </a:spcAft>
              <a:buClr>
                <a:srgbClr val="AA2B1E"/>
              </a:buClr>
              <a:buSzPct val="85000"/>
              <a:buFont typeface="Courier New" pitchFamily="49"/>
              <a:buChar char="o"/>
            </a:pPr>
            <a:r>
              <a:rPr lang="en-IE" sz="2400" dirty="0">
                <a:solidFill>
                  <a:schemeClr val="tx1"/>
                </a:solidFill>
                <a:latin typeface="Arial" pitchFamily="34"/>
                <a:cs typeface="Arial" pitchFamily="34"/>
              </a:rPr>
              <a:t>Mindful and respectful of confidentiality </a:t>
            </a:r>
          </a:p>
          <a:p>
            <a:pPr lvl="0">
              <a:lnSpc>
                <a:spcPct val="95000"/>
              </a:lnSpc>
              <a:spcBef>
                <a:spcPts val="300"/>
              </a:spcBef>
              <a:buClr>
                <a:srgbClr val="AA2B1E"/>
              </a:buClr>
              <a:buSzPct val="85000"/>
              <a:buFont typeface="Courier New" pitchFamily="49"/>
              <a:buChar char="o"/>
            </a:pPr>
            <a:r>
              <a:rPr lang="en-IE" sz="2400" dirty="0">
                <a:solidFill>
                  <a:schemeClr val="tx1"/>
                </a:solidFill>
                <a:latin typeface="Arial" pitchFamily="34"/>
                <a:cs typeface="Arial" pitchFamily="34"/>
              </a:rPr>
              <a:t>Bringing a </a:t>
            </a:r>
            <a:r>
              <a:rPr lang="en-IE" sz="2400" b="1" u="sng" dirty="0">
                <a:solidFill>
                  <a:schemeClr val="tx1"/>
                </a:solidFill>
                <a:latin typeface="Arial" pitchFamily="34"/>
                <a:cs typeface="Arial" pitchFamily="34"/>
              </a:rPr>
              <a:t>wide range of competencies and experience </a:t>
            </a:r>
          </a:p>
          <a:p>
            <a:pPr lvl="0">
              <a:lnSpc>
                <a:spcPct val="95000"/>
              </a:lnSpc>
              <a:spcBef>
                <a:spcPts val="300"/>
              </a:spcBef>
              <a:buClr>
                <a:srgbClr val="AA2B1E"/>
              </a:buClr>
              <a:buSzPct val="85000"/>
              <a:buFont typeface="Courier New" pitchFamily="49"/>
              <a:buChar char="o"/>
            </a:pPr>
            <a:r>
              <a:rPr lang="en-IE" sz="2400" dirty="0">
                <a:solidFill>
                  <a:schemeClr val="tx1"/>
                </a:solidFill>
                <a:latin typeface="Arial" pitchFamily="34"/>
                <a:cs typeface="Arial" pitchFamily="34"/>
              </a:rPr>
              <a:t>Bringing </a:t>
            </a:r>
            <a:r>
              <a:rPr lang="en-IE" sz="2400" b="1" u="sng" dirty="0">
                <a:solidFill>
                  <a:schemeClr val="tx1"/>
                </a:solidFill>
                <a:latin typeface="Arial" pitchFamily="34"/>
                <a:cs typeface="Arial" pitchFamily="34"/>
              </a:rPr>
              <a:t>lived experience </a:t>
            </a:r>
            <a:r>
              <a:rPr lang="en-IE" sz="2400" dirty="0">
                <a:solidFill>
                  <a:schemeClr val="tx1"/>
                </a:solidFill>
                <a:latin typeface="Arial" pitchFamily="34"/>
                <a:cs typeface="Arial" pitchFamily="34"/>
              </a:rPr>
              <a:t>and themes expressed via Family Forums</a:t>
            </a:r>
          </a:p>
          <a:p>
            <a:pPr lvl="0">
              <a:lnSpc>
                <a:spcPct val="70000"/>
              </a:lnSpc>
            </a:pPr>
            <a:endParaRPr lang="en-IE" sz="2400" dirty="0">
              <a:solidFill>
                <a:schemeClr val="tx2">
                  <a:lumMod val="75000"/>
                </a:schemeClr>
              </a:solidFill>
              <a:latin typeface="Arial" pitchFamily="34"/>
              <a:cs typeface="Arial" pitchFamily="34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833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ECAFC-B54C-CE58-3704-F2F20E32F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IE" sz="4000" b="1" dirty="0">
                <a:solidFill>
                  <a:schemeClr val="tx1"/>
                </a:solidFill>
                <a:latin typeface="Arial" pitchFamily="34"/>
                <a:cs typeface="Arial" pitchFamily="34"/>
              </a:rPr>
            </a:br>
            <a:r>
              <a:rPr lang="en-IE" sz="4000" b="1" dirty="0">
                <a:solidFill>
                  <a:schemeClr val="tx1"/>
                </a:solidFill>
                <a:latin typeface="Arial" pitchFamily="34"/>
                <a:cs typeface="Arial" pitchFamily="34"/>
              </a:rPr>
              <a:t>What is the Family Representative Group (FRG)?</a:t>
            </a:r>
            <a:br>
              <a:rPr lang="en-US" sz="4000" dirty="0"/>
            </a:b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90CBB1-1A3F-9913-CE0A-793E5750D9A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br>
              <a:rPr lang="en-IE" sz="2400" dirty="0">
                <a:solidFill>
                  <a:schemeClr val="tx1"/>
                </a:solidFill>
                <a:latin typeface="Arial" pitchFamily="34"/>
                <a:cs typeface="Arial" pitchFamily="34"/>
              </a:rPr>
            </a:br>
            <a:r>
              <a:rPr lang="en-IE" sz="2800" dirty="0">
                <a:solidFill>
                  <a:schemeClr val="tx1"/>
                </a:solidFill>
                <a:latin typeface="Arial" pitchFamily="34"/>
                <a:cs typeface="Arial" pitchFamily="34"/>
              </a:rPr>
              <a:t>A </a:t>
            </a:r>
            <a:r>
              <a:rPr lang="en-IE" sz="2800" u="sng" dirty="0">
                <a:solidFill>
                  <a:schemeClr val="tx1"/>
                </a:solidFill>
                <a:latin typeface="Arial" pitchFamily="34"/>
                <a:cs typeface="Arial" pitchFamily="34"/>
              </a:rPr>
              <a:t>voice</a:t>
            </a:r>
            <a:r>
              <a:rPr lang="en-IE" sz="2800" dirty="0">
                <a:solidFill>
                  <a:schemeClr val="tx1"/>
                </a:solidFill>
                <a:latin typeface="Arial" pitchFamily="34"/>
                <a:cs typeface="Arial" pitchFamily="34"/>
              </a:rPr>
              <a:t> for the Clontarf families</a:t>
            </a:r>
            <a:br>
              <a:rPr lang="en-IE" sz="2800" dirty="0">
                <a:solidFill>
                  <a:schemeClr val="tx1"/>
                </a:solidFill>
                <a:latin typeface="Arial" pitchFamily="34"/>
                <a:cs typeface="Arial" pitchFamily="34"/>
              </a:rPr>
            </a:br>
            <a:br>
              <a:rPr lang="en-IE" sz="2800" dirty="0">
                <a:solidFill>
                  <a:schemeClr val="tx1"/>
                </a:solidFill>
                <a:latin typeface="Arial" pitchFamily="34"/>
                <a:cs typeface="Arial" pitchFamily="34"/>
              </a:rPr>
            </a:br>
            <a:r>
              <a:rPr lang="en-IE" sz="2800" dirty="0">
                <a:solidFill>
                  <a:schemeClr val="tx1"/>
                </a:solidFill>
                <a:latin typeface="Arial" pitchFamily="34"/>
                <a:cs typeface="Arial" pitchFamily="34"/>
              </a:rPr>
              <a:t>A </a:t>
            </a:r>
            <a:r>
              <a:rPr lang="en-IE" sz="2800" u="sng" dirty="0">
                <a:solidFill>
                  <a:schemeClr val="tx1"/>
                </a:solidFill>
                <a:latin typeface="Arial" pitchFamily="34"/>
                <a:cs typeface="Arial" pitchFamily="34"/>
              </a:rPr>
              <a:t>voice</a:t>
            </a:r>
            <a:r>
              <a:rPr lang="en-IE" sz="2800" dirty="0">
                <a:solidFill>
                  <a:schemeClr val="tx1"/>
                </a:solidFill>
                <a:latin typeface="Arial" pitchFamily="34"/>
                <a:cs typeface="Arial" pitchFamily="34"/>
              </a:rPr>
              <a:t> for a broad range of family experiences </a:t>
            </a:r>
            <a:br>
              <a:rPr lang="en-IE" sz="2800" dirty="0">
                <a:solidFill>
                  <a:schemeClr val="tx1"/>
                </a:solidFill>
                <a:latin typeface="Arial" pitchFamily="34"/>
                <a:cs typeface="Arial" pitchFamily="34"/>
              </a:rPr>
            </a:br>
            <a:br>
              <a:rPr lang="en-IE" sz="2800" dirty="0">
                <a:solidFill>
                  <a:schemeClr val="tx1"/>
                </a:solidFill>
                <a:latin typeface="Arial" pitchFamily="34"/>
                <a:cs typeface="Arial" pitchFamily="34"/>
              </a:rPr>
            </a:br>
            <a:r>
              <a:rPr lang="en-IE" sz="2800" dirty="0">
                <a:solidFill>
                  <a:schemeClr val="tx1"/>
                </a:solidFill>
                <a:latin typeface="Arial" pitchFamily="34"/>
                <a:cs typeface="Arial" pitchFamily="34"/>
              </a:rPr>
              <a:t>Able to </a:t>
            </a:r>
            <a:r>
              <a:rPr lang="en-IE" sz="2800" u="sng" dirty="0">
                <a:solidFill>
                  <a:schemeClr val="tx1"/>
                </a:solidFill>
                <a:latin typeface="Arial" pitchFamily="34"/>
                <a:cs typeface="Arial" pitchFamily="34"/>
              </a:rPr>
              <a:t>represent views </a:t>
            </a:r>
            <a:r>
              <a:rPr lang="en-IE" sz="2800" dirty="0">
                <a:solidFill>
                  <a:schemeClr val="tx1"/>
                </a:solidFill>
                <a:latin typeface="Arial" pitchFamily="34"/>
                <a:cs typeface="Arial" pitchFamily="34"/>
              </a:rPr>
              <a:t>that are not your  </a:t>
            </a:r>
            <a:r>
              <a:rPr lang="en-IE" sz="2400" dirty="0">
                <a:solidFill>
                  <a:schemeClr val="tx1"/>
                </a:solidFill>
                <a:latin typeface="Arial" pitchFamily="34"/>
                <a:cs typeface="Arial" pitchFamily="34"/>
              </a:rPr>
              <a:t>own</a:t>
            </a:r>
            <a:br>
              <a:rPr lang="en-IE" sz="2400" dirty="0">
                <a:solidFill>
                  <a:schemeClr val="tx1"/>
                </a:solidFill>
                <a:latin typeface="Arial" pitchFamily="34"/>
                <a:cs typeface="Arial" pitchFamily="34"/>
              </a:rPr>
            </a:br>
            <a:br>
              <a:rPr lang="en-IE" sz="2400" dirty="0">
                <a:solidFill>
                  <a:schemeClr val="tx1"/>
                </a:solidFill>
                <a:latin typeface="Arial" pitchFamily="34"/>
                <a:cs typeface="Arial" pitchFamily="34"/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A1373CB-16AF-00E2-BCB5-C8722A6762C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tx1"/>
                </a:solidFill>
                <a:latin typeface="Calibri" pitchFamily="34"/>
                <a:cs typeface="Calibri" pitchFamily="34"/>
              </a:rPr>
              <a:t>1. Attend with Reps from 11 other Networks</a:t>
            </a:r>
            <a:br>
              <a:rPr lang="en-IE" dirty="0">
                <a:solidFill>
                  <a:schemeClr val="tx1"/>
                </a:solidFill>
                <a:latin typeface="Calibri" pitchFamily="34"/>
                <a:cs typeface="Calibri" pitchFamily="34"/>
              </a:rPr>
            </a:br>
            <a:br>
              <a:rPr lang="en-IE" dirty="0">
                <a:solidFill>
                  <a:schemeClr val="tx1"/>
                </a:solidFill>
                <a:latin typeface="Calibri" pitchFamily="34"/>
                <a:cs typeface="Calibri" pitchFamily="34"/>
              </a:rPr>
            </a:br>
            <a:r>
              <a:rPr lang="en-IE" dirty="0">
                <a:solidFill>
                  <a:schemeClr val="tx1"/>
                </a:solidFill>
                <a:latin typeface="Calibri" pitchFamily="34"/>
                <a:cs typeface="Calibri" pitchFamily="34"/>
              </a:rPr>
              <a:t>2. Representatives from this group will attend Operational Management Group and Governance Group</a:t>
            </a:r>
            <a:br>
              <a:rPr lang="en-IE" dirty="0">
                <a:solidFill>
                  <a:schemeClr val="tx1"/>
                </a:solidFill>
                <a:latin typeface="Calibri" pitchFamily="34"/>
                <a:cs typeface="Calibri" pitchFamily="34"/>
              </a:rPr>
            </a:br>
            <a:br>
              <a:rPr lang="en-IE" dirty="0">
                <a:solidFill>
                  <a:schemeClr val="tx1"/>
                </a:solidFill>
                <a:latin typeface="Calibri" pitchFamily="34"/>
                <a:cs typeface="Calibri" pitchFamily="34"/>
              </a:rPr>
            </a:br>
            <a:r>
              <a:rPr lang="en-IE" dirty="0">
                <a:solidFill>
                  <a:schemeClr val="tx1"/>
                </a:solidFill>
                <a:latin typeface="Calibri" pitchFamily="34"/>
                <a:cs typeface="Calibri" pitchFamily="34"/>
              </a:rPr>
              <a:t>3. To raise issues for discussion and resolution at appropriate levels of the governance structure </a:t>
            </a:r>
            <a:br>
              <a:rPr lang="en-IE" dirty="0">
                <a:solidFill>
                  <a:schemeClr val="tx1"/>
                </a:solidFill>
                <a:latin typeface="Calibri" pitchFamily="34"/>
                <a:cs typeface="Calibri" pitchFamily="34"/>
              </a:rPr>
            </a:br>
            <a:br>
              <a:rPr lang="en-IE" dirty="0">
                <a:solidFill>
                  <a:schemeClr val="tx1"/>
                </a:solidFill>
                <a:latin typeface="Calibri" pitchFamily="34"/>
                <a:cs typeface="Calibri" pitchFamily="34"/>
              </a:rPr>
            </a:br>
            <a:r>
              <a:rPr lang="en-IE" dirty="0">
                <a:solidFill>
                  <a:schemeClr val="tx1"/>
                </a:solidFill>
                <a:latin typeface="Calibri" pitchFamily="34"/>
                <a:cs typeface="Calibri" pitchFamily="34"/>
              </a:rPr>
              <a:t>4. Feedback to the Family Forums</a:t>
            </a:r>
            <a:endParaRPr lang="en-IE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619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6F258-1E85-524A-AE7B-10B0096D8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9759"/>
            <a:ext cx="10972800" cy="778098"/>
          </a:xfrm>
        </p:spPr>
        <p:txBody>
          <a:bodyPr>
            <a:normAutofit fontScale="90000"/>
          </a:bodyPr>
          <a:lstStyle/>
          <a:p>
            <a:br>
              <a:rPr lang="en-US" sz="4000" b="1" dirty="0">
                <a:solidFill>
                  <a:schemeClr val="tx1"/>
                </a:solidFill>
              </a:rPr>
            </a:br>
            <a:r>
              <a:rPr lang="en-US" sz="4000" b="1" dirty="0">
                <a:solidFill>
                  <a:schemeClr val="tx1"/>
                </a:solidFill>
              </a:rPr>
              <a:t>Family Representative Group Update </a:t>
            </a:r>
            <a:br>
              <a:rPr lang="en-US" sz="4000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2E43C-03F8-1B1A-F4D3-0FD8355D1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b="1" dirty="0">
                <a:solidFill>
                  <a:schemeClr val="tx1"/>
                </a:solidFill>
              </a:rPr>
              <a:t>Our Family Rep : Deirdre Murphy Hughes</a:t>
            </a:r>
          </a:p>
          <a:p>
            <a:r>
              <a:rPr lang="en-IE" dirty="0">
                <a:solidFill>
                  <a:schemeClr val="tx1"/>
                </a:solidFill>
              </a:rPr>
              <a:t>Second Rep to be elected </a:t>
            </a:r>
          </a:p>
          <a:p>
            <a:pPr lvl="1"/>
            <a:r>
              <a:rPr lang="en-IE" dirty="0">
                <a:solidFill>
                  <a:schemeClr val="tx1"/>
                </a:solidFill>
              </a:rPr>
              <a:t>Next family forum we will hold election </a:t>
            </a:r>
          </a:p>
          <a:p>
            <a:r>
              <a:rPr lang="en-IE" b="1" dirty="0">
                <a:solidFill>
                  <a:schemeClr val="tx1"/>
                </a:solidFill>
              </a:rPr>
              <a:t>Family Representative Group </a:t>
            </a:r>
            <a:r>
              <a:rPr lang="en-IE" dirty="0">
                <a:solidFill>
                  <a:schemeClr val="tx1"/>
                </a:solidFill>
              </a:rPr>
              <a:t>meetings for 2024 </a:t>
            </a:r>
          </a:p>
          <a:p>
            <a:pPr lvl="1"/>
            <a:r>
              <a:rPr lang="en-IE" dirty="0">
                <a:solidFill>
                  <a:schemeClr val="tx1"/>
                </a:solidFill>
              </a:rPr>
              <a:t>29 Feb, 23 May, 5 Sept, 28 Nov</a:t>
            </a:r>
          </a:p>
          <a:p>
            <a:r>
              <a:rPr lang="en-IE" dirty="0">
                <a:solidFill>
                  <a:schemeClr val="tx1"/>
                </a:solidFill>
              </a:rPr>
              <a:t>Family Representatives Feedback at </a:t>
            </a:r>
            <a:r>
              <a:rPr lang="en-IE" b="1" dirty="0">
                <a:solidFill>
                  <a:schemeClr val="tx1"/>
                </a:solidFill>
              </a:rPr>
              <a:t>CHO 9 Governance Group</a:t>
            </a:r>
            <a:r>
              <a:rPr lang="en-IE" dirty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en-IE" dirty="0">
                <a:solidFill>
                  <a:schemeClr val="tx1"/>
                </a:solidFill>
              </a:rPr>
              <a:t>5 March, </a:t>
            </a:r>
            <a:r>
              <a:rPr lang="en-US" dirty="0">
                <a:solidFill>
                  <a:schemeClr val="tx1"/>
                </a:solidFill>
              </a:rPr>
              <a:t>4th June, 10th September, 3rd December</a:t>
            </a:r>
            <a:endParaRPr lang="en-IE" dirty="0">
              <a:solidFill>
                <a:schemeClr val="tx1"/>
              </a:solidFill>
            </a:endParaRPr>
          </a:p>
          <a:p>
            <a:pPr lvl="1"/>
            <a:r>
              <a:rPr lang="en-IE" dirty="0">
                <a:solidFill>
                  <a:schemeClr val="tx1"/>
                </a:solidFill>
              </a:rPr>
              <a:t>Transparency, Communication, Consistency very important</a:t>
            </a:r>
          </a:p>
          <a:p>
            <a:pPr lvl="1"/>
            <a:r>
              <a:rPr lang="en-IE" dirty="0">
                <a:solidFill>
                  <a:schemeClr val="tx1"/>
                </a:solidFill>
              </a:rPr>
              <a:t>Tina (St Michaels House) and Neil (HSE)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873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20FE9-512E-EB14-011C-1B9AD9937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b="1" dirty="0">
                <a:solidFill>
                  <a:schemeClr val="tx1"/>
                </a:solidFill>
              </a:rPr>
              <a:t>How many people are on our team</a:t>
            </a:r>
            <a:r>
              <a:rPr lang="en-IE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6CB0A05-92E7-81D1-923A-A693565672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1712870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7893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20FE9-512E-EB14-011C-1B9AD9937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>
                <a:solidFill>
                  <a:schemeClr val="tx1"/>
                </a:solidFill>
              </a:rPr>
              <a:t>What does the staffing on the team look like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A0F8E93-BDA2-7B2B-52AC-EB3C7F8112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8367272"/>
              </p:ext>
            </p:extLst>
          </p:nvPr>
        </p:nvGraphicFramePr>
        <p:xfrm>
          <a:off x="285750" y="962025"/>
          <a:ext cx="11382375" cy="52367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2675">
                  <a:extLst>
                    <a:ext uri="{9D8B030D-6E8A-4147-A177-3AD203B41FA5}">
                      <a16:colId xmlns:a16="http://schemas.microsoft.com/office/drawing/2014/main" val="2551808420"/>
                    </a:ext>
                  </a:extLst>
                </a:gridCol>
                <a:gridCol w="2490011">
                  <a:extLst>
                    <a:ext uri="{9D8B030D-6E8A-4147-A177-3AD203B41FA5}">
                      <a16:colId xmlns:a16="http://schemas.microsoft.com/office/drawing/2014/main" val="1650281822"/>
                    </a:ext>
                  </a:extLst>
                </a:gridCol>
                <a:gridCol w="2286213">
                  <a:extLst>
                    <a:ext uri="{9D8B030D-6E8A-4147-A177-3AD203B41FA5}">
                      <a16:colId xmlns:a16="http://schemas.microsoft.com/office/drawing/2014/main" val="3388240673"/>
                    </a:ext>
                  </a:extLst>
                </a:gridCol>
                <a:gridCol w="2126738">
                  <a:extLst>
                    <a:ext uri="{9D8B030D-6E8A-4147-A177-3AD203B41FA5}">
                      <a16:colId xmlns:a16="http://schemas.microsoft.com/office/drawing/2014/main" val="1557568024"/>
                    </a:ext>
                  </a:extLst>
                </a:gridCol>
                <a:gridCol w="2126738">
                  <a:extLst>
                    <a:ext uri="{9D8B030D-6E8A-4147-A177-3AD203B41FA5}">
                      <a16:colId xmlns:a16="http://schemas.microsoft.com/office/drawing/2014/main" val="2762524159"/>
                    </a:ext>
                  </a:extLst>
                </a:gridCol>
              </a:tblGrid>
              <a:tr h="553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600" kern="100" dirty="0">
                          <a:solidFill>
                            <a:schemeClr val="tx1"/>
                          </a:solidFill>
                          <a:effectLst/>
                        </a:rPr>
                        <a:t>Discipline</a:t>
                      </a:r>
                      <a:endParaRPr lang="en-US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600" kern="100">
                          <a:solidFill>
                            <a:schemeClr val="tx1"/>
                          </a:solidFill>
                          <a:effectLst/>
                        </a:rPr>
                        <a:t>Allocation</a:t>
                      </a:r>
                      <a:endParaRPr lang="en-US" sz="16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600" kern="100">
                          <a:solidFill>
                            <a:schemeClr val="tx1"/>
                          </a:solidFill>
                          <a:effectLst/>
                        </a:rPr>
                        <a:t>In place</a:t>
                      </a:r>
                      <a:endParaRPr lang="en-US" sz="16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600" kern="100">
                          <a:solidFill>
                            <a:schemeClr val="tx1"/>
                          </a:solidFill>
                          <a:effectLst/>
                        </a:rPr>
                        <a:t>Vacant</a:t>
                      </a:r>
                      <a:endParaRPr lang="en-US" sz="16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600" kern="100" dirty="0">
                          <a:solidFill>
                            <a:schemeClr val="tx1"/>
                          </a:solidFill>
                          <a:effectLst/>
                        </a:rPr>
                        <a:t>Finalising Recruitment</a:t>
                      </a:r>
                      <a:endParaRPr lang="en-US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8121584"/>
                  </a:ext>
                </a:extLst>
              </a:tr>
              <a:tr h="3326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 dirty="0">
                          <a:solidFill>
                            <a:schemeClr val="tx1"/>
                          </a:solidFill>
                          <a:effectLst/>
                        </a:rPr>
                        <a:t>Behavioural Specialist</a:t>
                      </a:r>
                      <a:endParaRPr lang="en-US" sz="1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0.16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0.16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1748993"/>
                  </a:ext>
                </a:extLst>
              </a:tr>
              <a:tr h="2730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Psychologist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 dirty="0">
                          <a:solidFill>
                            <a:schemeClr val="tx1"/>
                          </a:solidFill>
                          <a:effectLst/>
                        </a:rPr>
                        <a:t>2.33</a:t>
                      </a:r>
                      <a:endParaRPr lang="en-US" sz="1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 dirty="0">
                          <a:solidFill>
                            <a:schemeClr val="tx1"/>
                          </a:solidFill>
                          <a:effectLst/>
                        </a:rPr>
                        <a:t>2.33</a:t>
                      </a:r>
                      <a:endParaRPr lang="en-US" sz="1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8370480"/>
                  </a:ext>
                </a:extLst>
              </a:tr>
              <a:tr h="3471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 dirty="0">
                          <a:solidFill>
                            <a:schemeClr val="tx1"/>
                          </a:solidFill>
                          <a:effectLst/>
                        </a:rPr>
                        <a:t>Psychology Assistant</a:t>
                      </a:r>
                      <a:endParaRPr lang="en-US" sz="1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5890245"/>
                  </a:ext>
                </a:extLst>
              </a:tr>
              <a:tr h="378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 dirty="0">
                          <a:solidFill>
                            <a:schemeClr val="tx1"/>
                          </a:solidFill>
                          <a:effectLst/>
                        </a:rPr>
                        <a:t>Dietitian</a:t>
                      </a:r>
                      <a:endParaRPr lang="en-US" sz="1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0.53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0.53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79995640"/>
                  </a:ext>
                </a:extLst>
              </a:tr>
              <a:tr h="4031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 dirty="0">
                          <a:solidFill>
                            <a:schemeClr val="tx1"/>
                          </a:solidFill>
                          <a:effectLst/>
                        </a:rPr>
                        <a:t>Occupational Therapist</a:t>
                      </a:r>
                      <a:endParaRPr lang="en-US" sz="1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1579298"/>
                  </a:ext>
                </a:extLst>
              </a:tr>
              <a:tr h="2730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 dirty="0">
                          <a:solidFill>
                            <a:schemeClr val="tx1"/>
                          </a:solidFill>
                          <a:effectLst/>
                        </a:rPr>
                        <a:t>Physiotherapist</a:t>
                      </a:r>
                      <a:endParaRPr lang="en-US" sz="1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1.6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1.4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4505176"/>
                  </a:ext>
                </a:extLst>
              </a:tr>
              <a:tr h="4107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 dirty="0">
                          <a:solidFill>
                            <a:schemeClr val="tx1"/>
                          </a:solidFill>
                          <a:effectLst/>
                        </a:rPr>
                        <a:t>Physiotherapy Assistant</a:t>
                      </a:r>
                      <a:endParaRPr lang="en-US" sz="1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1.1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1.1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2155936"/>
                  </a:ext>
                </a:extLst>
              </a:tr>
              <a:tr h="2730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 dirty="0">
                          <a:solidFill>
                            <a:schemeClr val="tx1"/>
                          </a:solidFill>
                          <a:effectLst/>
                        </a:rPr>
                        <a:t>Social Worker</a:t>
                      </a:r>
                      <a:endParaRPr lang="en-US" sz="1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2.1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2.1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9822588"/>
                  </a:ext>
                </a:extLst>
              </a:tr>
              <a:tr h="2738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Speech &amp; Language Therapist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5.3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3.5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1.8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4541585"/>
                  </a:ext>
                </a:extLst>
              </a:tr>
              <a:tr h="2730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CDNM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6742305"/>
                  </a:ext>
                </a:extLst>
              </a:tr>
              <a:tr h="2730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 dirty="0">
                          <a:solidFill>
                            <a:schemeClr val="tx1"/>
                          </a:solidFill>
                          <a:effectLst/>
                        </a:rPr>
                        <a:t>Admin</a:t>
                      </a:r>
                      <a:endParaRPr lang="en-US" sz="1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0.8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>
                          <a:solidFill>
                            <a:schemeClr val="tx1"/>
                          </a:solidFill>
                          <a:effectLst/>
                        </a:rPr>
                        <a:t>1.2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5250442"/>
                  </a:ext>
                </a:extLst>
              </a:tr>
              <a:tr h="3984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4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b="1" kern="100" dirty="0">
                          <a:solidFill>
                            <a:schemeClr val="tx1"/>
                          </a:solidFill>
                          <a:effectLst/>
                        </a:rPr>
                        <a:t>23.52</a:t>
                      </a:r>
                      <a:endParaRPr lang="en-US" sz="18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b="1" kern="100">
                          <a:solidFill>
                            <a:schemeClr val="tx1"/>
                          </a:solidFill>
                          <a:effectLst/>
                        </a:rPr>
                        <a:t>15.1</a:t>
                      </a:r>
                      <a:endParaRPr lang="en-US" sz="1800" b="1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b="1" kern="100">
                          <a:solidFill>
                            <a:schemeClr val="tx1"/>
                          </a:solidFill>
                          <a:effectLst/>
                        </a:rPr>
                        <a:t>6.73</a:t>
                      </a:r>
                      <a:endParaRPr lang="en-US" sz="1800" b="1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b="1" kern="100" dirty="0">
                          <a:solidFill>
                            <a:schemeClr val="tx1"/>
                          </a:solidFill>
                          <a:effectLst/>
                        </a:rPr>
                        <a:t>1.69</a:t>
                      </a:r>
                      <a:endParaRPr lang="en-US" sz="18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7392394"/>
                  </a:ext>
                </a:extLst>
              </a:tr>
              <a:tr h="2730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4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4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4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400" kern="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4775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6273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CEEBA-6C6B-A8EA-BD36-6B30B3EA8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69" y="116632"/>
            <a:ext cx="11322923" cy="778098"/>
          </a:xfrm>
        </p:spPr>
        <p:txBody>
          <a:bodyPr>
            <a:noAutofit/>
          </a:bodyPr>
          <a:lstStyle/>
          <a:p>
            <a:pPr algn="l"/>
            <a:r>
              <a:rPr lang="en-IE" sz="2800" b="1" dirty="0">
                <a:solidFill>
                  <a:schemeClr val="tx1"/>
                </a:solidFill>
              </a:rPr>
              <a:t>                                                            How many children are receiving a service</a:t>
            </a:r>
            <a:br>
              <a:rPr lang="en-IE" sz="2800" b="1" dirty="0">
                <a:solidFill>
                  <a:schemeClr val="tx1"/>
                </a:solidFill>
              </a:rPr>
            </a:br>
            <a:r>
              <a:rPr lang="en-IE" sz="2800" b="1" dirty="0">
                <a:solidFill>
                  <a:schemeClr val="tx1"/>
                </a:solidFill>
              </a:rPr>
              <a:t>How many children are waiting </a:t>
            </a:r>
            <a:endParaRPr 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22095FF-20BF-218E-93AA-0A1C7AB6C9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4593922"/>
              </p:ext>
            </p:extLst>
          </p:nvPr>
        </p:nvGraphicFramePr>
        <p:xfrm>
          <a:off x="1110953" y="894730"/>
          <a:ext cx="9169637" cy="5283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5953561"/>
      </p:ext>
    </p:extLst>
  </p:cSld>
  <p:clrMapOvr>
    <a:masterClrMapping/>
  </p:clrMapOvr>
</p:sld>
</file>

<file path=ppt/theme/theme1.xml><?xml version="1.0" encoding="utf-8"?>
<a:theme xmlns:a="http://schemas.openxmlformats.org/drawingml/2006/main" name="CRC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C Template  -  Read-Only" id="{AD2922EA-609A-43F8-9BD7-0754EBF6CC17}" vid="{8A5A8D97-A5A8-45D6-9759-899FF32E0B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20650</TotalTime>
  <Words>1092</Words>
  <Application>Microsoft Office PowerPoint</Application>
  <PresentationFormat>Widescreen</PresentationFormat>
  <Paragraphs>172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Courier New</vt:lpstr>
      <vt:lpstr>Symbol</vt:lpstr>
      <vt:lpstr>Trebuchet MS</vt:lpstr>
      <vt:lpstr>CRC_template</vt:lpstr>
      <vt:lpstr> CLONTARF FAMILY FORUM    11/03/2024 </vt:lpstr>
      <vt:lpstr>Welcome and Thank You for attending</vt:lpstr>
      <vt:lpstr>How families are involved, your voice </vt:lpstr>
      <vt:lpstr>What is a Family Forum ?</vt:lpstr>
      <vt:lpstr> What is the Family Representative Group (FRG)? </vt:lpstr>
      <vt:lpstr> Family Representative Group Update  </vt:lpstr>
      <vt:lpstr>How many people are on our team </vt:lpstr>
      <vt:lpstr>What does the staffing on the team look like</vt:lpstr>
      <vt:lpstr>                                                            How many children are receiving a service How many children are waiting </vt:lpstr>
      <vt:lpstr>What service has been delivered</vt:lpstr>
      <vt:lpstr>What is coming up from team</vt:lpstr>
      <vt:lpstr>PowerPoint Presentation</vt:lpstr>
      <vt:lpstr>Small Group Discussions</vt:lpstr>
      <vt:lpstr>What’s involved when you become a Family Representative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FINGLAS FAMILY FORUM  23RD Nov. 2022</dc:title>
  <dc:creator>Geraldine Prunty</dc:creator>
  <cp:lastModifiedBy>Niamh Kavanagh</cp:lastModifiedBy>
  <cp:revision>69</cp:revision>
  <cp:lastPrinted>2022-11-16T14:07:32Z</cp:lastPrinted>
  <dcterms:created xsi:type="dcterms:W3CDTF">2022-10-18T10:27:44Z</dcterms:created>
  <dcterms:modified xsi:type="dcterms:W3CDTF">2024-04-09T11:26:18Z</dcterms:modified>
</cp:coreProperties>
</file>